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stokąt zaokrąglony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stokąt zaokrąglony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0" name="Podtytuł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19" name="Symbol zastępczy daty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CE28CA-CDF5-43B3-BAB4-965153D68674}" type="datetimeFigureOut">
              <a:rPr lang="pl-PL" smtClean="0"/>
              <a:pPr/>
              <a:t>2012-05-11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11" name="Symbol zastępczy numeru slajd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1BB925-E1FE-45E3-871F-C347FDEB3C6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CE28CA-CDF5-43B3-BAB4-965153D68674}" type="datetimeFigureOut">
              <a:rPr lang="pl-PL" smtClean="0"/>
              <a:pPr/>
              <a:t>2012-05-11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1BB925-E1FE-45E3-871F-C347FDEB3C6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CE28CA-CDF5-43B3-BAB4-965153D68674}" type="datetimeFigureOut">
              <a:rPr lang="pl-PL" smtClean="0"/>
              <a:pPr/>
              <a:t>2012-05-11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1BB925-E1FE-45E3-871F-C347FDEB3C6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CE28CA-CDF5-43B3-BAB4-965153D68674}" type="datetimeFigureOut">
              <a:rPr lang="pl-PL" smtClean="0"/>
              <a:pPr/>
              <a:t>2012-05-11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1BB925-E1FE-45E3-871F-C347FDEB3C6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kąt zaokrąglony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ostokąt zaokrąglony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CE28CA-CDF5-43B3-BAB4-965153D68674}" type="datetimeFigureOut">
              <a:rPr lang="pl-PL" smtClean="0"/>
              <a:pPr/>
              <a:t>2012-05-11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1BB925-E1FE-45E3-871F-C347FDEB3C6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CE28CA-CDF5-43B3-BAB4-965153D68674}" type="datetimeFigureOut">
              <a:rPr lang="pl-PL" smtClean="0"/>
              <a:pPr/>
              <a:t>2012-05-11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1BB925-E1FE-45E3-871F-C347FDEB3C6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CE28CA-CDF5-43B3-BAB4-965153D68674}" type="datetimeFigureOut">
              <a:rPr lang="pl-PL" smtClean="0"/>
              <a:pPr/>
              <a:t>2012-05-11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1BB925-E1FE-45E3-871F-C347FDEB3C6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CE28CA-CDF5-43B3-BAB4-965153D68674}" type="datetimeFigureOut">
              <a:rPr lang="pl-PL" smtClean="0"/>
              <a:pPr/>
              <a:t>2012-05-11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1BB925-E1FE-45E3-871F-C347FDEB3C6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zaokrąglony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CE28CA-CDF5-43B3-BAB4-965153D68674}" type="datetimeFigureOut">
              <a:rPr lang="pl-PL" smtClean="0"/>
              <a:pPr/>
              <a:t>2012-05-11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1BB925-E1FE-45E3-871F-C347FDEB3C6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CE28CA-CDF5-43B3-BAB4-965153D68674}" type="datetimeFigureOut">
              <a:rPr lang="pl-PL" smtClean="0"/>
              <a:pPr/>
              <a:t>2012-05-11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1BB925-E1FE-45E3-871F-C347FDEB3C6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stokąt zaokrąglony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ostokąt z zaokrąglonym rogi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CE28CA-CDF5-43B3-BAB4-965153D68674}" type="datetimeFigureOut">
              <a:rPr lang="pl-PL" smtClean="0"/>
              <a:pPr/>
              <a:t>2012-05-11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1BB925-E1FE-45E3-871F-C347FDEB3C64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zaokrąglony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zaokrąglony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Symbol zastępczy tytułu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0CE28CA-CDF5-43B3-BAB4-965153D68674}" type="datetimeFigureOut">
              <a:rPr lang="pl-PL" smtClean="0"/>
              <a:pPr/>
              <a:t>2012-05-11</a:t>
            </a:fld>
            <a:endParaRPr lang="pl-PL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21BB925-E1FE-45E3-871F-C347FDEB3C64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pl-PL" dirty="0" smtClean="0"/>
              <a:t>Konferencje dla chcących wiedzieć więcej…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1688184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 smtClean="0"/>
              <a:t>Spotkanie 5</a:t>
            </a:r>
          </a:p>
          <a:p>
            <a:pPr algn="ctr"/>
            <a:r>
              <a:rPr lang="pl-PL" sz="3900" b="1" dirty="0" smtClean="0"/>
              <a:t>Kto kogo </a:t>
            </a:r>
            <a:r>
              <a:rPr lang="pl-PL" sz="3900" b="1" dirty="0" smtClean="0"/>
              <a:t>Zbawia </a:t>
            </a:r>
            <a:r>
              <a:rPr lang="pl-PL" sz="3900" b="1" dirty="0" smtClean="0"/>
              <a:t>i jak???</a:t>
            </a:r>
            <a:endParaRPr lang="pl-PL" sz="39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Logika Zbawienia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842864"/>
          </a:xfrm>
        </p:spPr>
        <p:txBody>
          <a:bodyPr>
            <a:normAutofit fontScale="70000" lnSpcReduction="20000"/>
          </a:bodyPr>
          <a:lstStyle/>
          <a:p>
            <a:r>
              <a:rPr lang="pl-PL" dirty="0" smtClean="0"/>
              <a:t>Islam nie zna grzechu pierworodnego z jego złymi skutkami w naturze ludzkiej. </a:t>
            </a:r>
          </a:p>
          <a:p>
            <a:r>
              <a:rPr lang="pl-PL" dirty="0" smtClean="0"/>
              <a:t>Według niego "upadek Adama nie pociągnął za sobą żadnych metafizycznych konsekwencji. </a:t>
            </a:r>
          </a:p>
          <a:p>
            <a:r>
              <a:rPr lang="pl-PL" dirty="0" smtClean="0"/>
              <a:t>Mahomet jest zbawicielem tylko w sensie pouczenia, a nie odkupienia za grzechy„.</a:t>
            </a:r>
          </a:p>
          <a:p>
            <a:r>
              <a:rPr lang="pl-PL" dirty="0" smtClean="0"/>
              <a:t>Muzułmanie nie uznają potrzeby ofiary zastępczej i pośrednictwa przed Bogiem, jakie istnieją w chrześcijaństwie. </a:t>
            </a:r>
          </a:p>
          <a:p>
            <a:r>
              <a:rPr lang="pl-PL" dirty="0" smtClean="0"/>
              <a:t>W islamie człowiek staje bezpośrednio przed Bogiem. </a:t>
            </a:r>
          </a:p>
          <a:p>
            <a:r>
              <a:rPr lang="pl-PL" dirty="0" smtClean="0"/>
              <a:t>„Zdrowy człowiek nie potrzebuje zbawiciela, sam da sobie radę ze swoimi słabościami„</a:t>
            </a:r>
          </a:p>
          <a:p>
            <a:r>
              <a:rPr lang="pl-PL" dirty="0" smtClean="0"/>
              <a:t>Człowiek jest usprawiedliwiony na podstawie swego wyznania wiary, przez przynależność do wspólnoty muzułmanów i przez zachowanie przepisów islamu. Przebaczenie grzechów otrzymuje przez żal za nie i pokutę. </a:t>
            </a: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Życie wieczne w islamie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l-PL" dirty="0" smtClean="0"/>
              <a:t>Liczne teksty Koranu opisują obrazowo szczęście i karę w życiu przyszłym, czyli raj i piekło. Szczęście ukazują jako ogród rajski, w którym są płynące strumyki, drzewa dające orzeźwiający cień, wszelkiego rodzaju wyśmienite owoce, wygodne łoża, towarzystwo pięknych młodzieńców i wiecznie młodych czarnookich dziewcząt, sławnych hurys. Karę piekła ukazuje Koran w postaci ognia palącego i wrzącej wody, którą muszą pić potępieni. Takie moralistyczne przedstawienie życia przyszłego musiało mocno przemawiać do wyobraźni Beduinów, cierpiących często głód i znoszących żar słońca. 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l-PL" dirty="0" smtClean="0"/>
              <a:t>Bardzo często i ze szczególnym upodobaniem mówi Koran o miłosierdziu Boga, które przejawia się głównie w okazywaniu życzliwości, w przebaczaniu win nawet największym grzesznikom, w pozytywnym i przychylnym odpowiadaniu na ludzkie prośby i błagania. Niejako "sakramentalną" formułą: "W imię Boga Miłosiernego, Litościwego" zaczynają się wszystkie sury (rozdziały) Koranu z wyjątkiem pierwszej i dziewiątej.</a:t>
            </a:r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7200" dirty="0" smtClean="0"/>
              <a:t>Koniec </a:t>
            </a:r>
            <a:endParaRPr lang="pl-PL" sz="72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pl-PL" dirty="0" smtClean="0"/>
              <a:t>Ks. Adam </a:t>
            </a:r>
            <a:r>
              <a:rPr lang="pl-PL" dirty="0" err="1" smtClean="0"/>
              <a:t>Ołdak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Zbawienie w różnych tradycjach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Zbawienie</a:t>
            </a:r>
            <a:r>
              <a:rPr lang="pl-PL" dirty="0" smtClean="0"/>
              <a:t> – </a:t>
            </a:r>
            <a:r>
              <a:rPr lang="pl-PL" sz="1600" dirty="0" smtClean="0"/>
              <a:t>uwolnienie się z niekorzystnego stanu lub okoliczności. Szczególnie istotny w chrześcijaństwie i judaizmie akt wybawienia ludzi przez Boga.</a:t>
            </a:r>
            <a:endParaRPr lang="pl-PL" sz="1600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842864"/>
          </a:xfrm>
        </p:spPr>
        <p:txBody>
          <a:bodyPr>
            <a:noAutofit/>
          </a:bodyPr>
          <a:lstStyle/>
          <a:p>
            <a:r>
              <a:rPr lang="pl-PL" sz="2000" dirty="0" smtClean="0"/>
              <a:t>W starożytnej Grecji       mianem wybawiciela (</a:t>
            </a:r>
            <a:r>
              <a:rPr lang="pl-PL" sz="2000" i="1" dirty="0" err="1" smtClean="0"/>
              <a:t>soter</a:t>
            </a:r>
            <a:r>
              <a:rPr lang="pl-PL" sz="2000" dirty="0" smtClean="0"/>
              <a:t>)określano bogów i władców – nie miano tu na myśli </a:t>
            </a:r>
            <a:r>
              <a:rPr lang="pl-PL" sz="2000" b="1" dirty="0" smtClean="0"/>
              <a:t>zbawienia świata</a:t>
            </a:r>
            <a:r>
              <a:rPr lang="pl-PL" sz="2000" dirty="0" smtClean="0"/>
              <a:t>, ale ocalenie kraju i miasta, za które często oddawano cześć boską.</a:t>
            </a:r>
          </a:p>
          <a:p>
            <a:r>
              <a:rPr lang="pl-PL" sz="2000" dirty="0" smtClean="0"/>
              <a:t>Istnieje przekonanie, że odpowiednikiem chrześcijańskiego zbawienia w hinduizmie jest </a:t>
            </a:r>
            <a:r>
              <a:rPr lang="pl-PL" sz="2000" dirty="0" err="1" smtClean="0"/>
              <a:t>moksza</a:t>
            </a:r>
            <a:r>
              <a:rPr lang="pl-PL" sz="2000" dirty="0" smtClean="0"/>
              <a:t>, w buddyzmie natomiast   nirwana lub oświecenie. </a:t>
            </a:r>
          </a:p>
          <a:p>
            <a:endParaRPr lang="pl-PL" sz="2000" dirty="0"/>
          </a:p>
        </p:txBody>
      </p:sp>
      <p:pic>
        <p:nvPicPr>
          <p:cNvPr id="1026" name="Picture 2" descr="http://upload.wikimedia.org/wikipedia/commons/thumb/a/a5/Har_hell_Hermitage2.jpg/250px-Har_hell_Hermitage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2564904"/>
            <a:ext cx="2381250" cy="28765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2920" y="1052736"/>
            <a:ext cx="8183880" cy="5400600"/>
          </a:xfrm>
        </p:spPr>
        <p:txBody>
          <a:bodyPr>
            <a:normAutofit fontScale="90000"/>
          </a:bodyPr>
          <a:lstStyle/>
          <a:p>
            <a:r>
              <a:rPr lang="pl-PL" dirty="0" smtClean="0">
                <a:effectLst/>
              </a:rPr>
              <a:t/>
            </a:r>
            <a:br>
              <a:rPr lang="pl-PL" dirty="0" smtClean="0">
                <a:effectLst/>
              </a:rPr>
            </a:br>
            <a:r>
              <a:rPr lang="pl-PL" dirty="0" smtClean="0">
                <a:effectLst/>
              </a:rPr>
              <a:t/>
            </a:r>
            <a:br>
              <a:rPr lang="pl-PL" dirty="0" smtClean="0">
                <a:effectLst/>
              </a:rPr>
            </a:br>
            <a:r>
              <a:rPr lang="pl-PL" dirty="0" smtClean="0">
                <a:effectLst/>
              </a:rPr>
              <a:t/>
            </a:r>
            <a:br>
              <a:rPr lang="pl-PL" dirty="0" smtClean="0">
                <a:effectLst/>
              </a:rPr>
            </a:br>
            <a:r>
              <a:rPr lang="pl-PL" dirty="0" smtClean="0">
                <a:effectLst/>
              </a:rPr>
              <a:t/>
            </a:r>
            <a:br>
              <a:rPr lang="pl-PL" dirty="0" smtClean="0">
                <a:effectLst/>
              </a:rPr>
            </a:br>
            <a:r>
              <a:rPr lang="pl-PL" dirty="0" smtClean="0">
                <a:effectLst/>
              </a:rPr>
              <a:t/>
            </a:r>
            <a:br>
              <a:rPr lang="pl-PL" dirty="0" smtClean="0">
                <a:effectLst/>
              </a:rPr>
            </a:br>
            <a:r>
              <a:rPr lang="pl-PL" dirty="0" smtClean="0">
                <a:effectLst/>
              </a:rPr>
              <a:t/>
            </a:r>
            <a:br>
              <a:rPr lang="pl-PL" dirty="0" smtClean="0">
                <a:effectLst/>
              </a:rPr>
            </a:br>
            <a:r>
              <a:rPr lang="pl-PL" dirty="0" smtClean="0">
                <a:effectLst/>
              </a:rPr>
              <a:t/>
            </a:r>
            <a:br>
              <a:rPr lang="pl-PL" dirty="0" smtClean="0">
                <a:effectLst/>
              </a:rPr>
            </a:br>
            <a:r>
              <a:rPr lang="pl-PL" dirty="0" smtClean="0">
                <a:effectLst/>
              </a:rPr>
              <a:t/>
            </a:r>
            <a:br>
              <a:rPr lang="pl-PL" dirty="0" smtClean="0">
                <a:effectLst/>
              </a:rPr>
            </a:br>
            <a:r>
              <a:rPr lang="pl-PL" dirty="0" smtClean="0">
                <a:effectLst/>
              </a:rPr>
              <a:t/>
            </a:r>
            <a:br>
              <a:rPr lang="pl-PL" dirty="0" smtClean="0">
                <a:effectLst/>
              </a:rPr>
            </a:br>
            <a:r>
              <a:rPr lang="pl-PL" dirty="0" smtClean="0">
                <a:effectLst/>
              </a:rPr>
              <a:t/>
            </a:r>
            <a:br>
              <a:rPr lang="pl-PL" dirty="0" smtClean="0">
                <a:effectLst/>
              </a:rPr>
            </a:br>
            <a:r>
              <a:rPr lang="pl-PL" sz="2200" b="0" dirty="0" smtClean="0"/>
              <a:t>1</a:t>
            </a:r>
            <a:r>
              <a:rPr lang="pl-PL" sz="1800" dirty="0" smtClean="0">
                <a:effectLst/>
              </a:rPr>
              <a:t>. </a:t>
            </a:r>
            <a:r>
              <a:rPr lang="pl-PL" sz="1800" b="0" dirty="0" smtClean="0"/>
              <a:t>Zbawienie jest stanem, w którym Bóg za sprawą Jezusa przywraca człowieka ze stanu grzechu i śmierci do stanu jedności ze sobą i życia wiecznego.</a:t>
            </a:r>
            <a:br>
              <a:rPr lang="pl-PL" sz="1800" b="0" dirty="0" smtClean="0"/>
            </a:br>
            <a:r>
              <a:rPr lang="pl-PL" sz="2000" b="0" dirty="0" smtClean="0"/>
              <a:t/>
            </a:r>
            <a:br>
              <a:rPr lang="pl-PL" sz="2000" b="0" dirty="0" smtClean="0"/>
            </a:br>
            <a:r>
              <a:rPr lang="pl-PL" sz="2000" b="0" dirty="0" smtClean="0"/>
              <a:t>2. </a:t>
            </a:r>
            <a:r>
              <a:rPr lang="pl-PL" sz="1800" b="0" dirty="0" smtClean="0"/>
              <a:t>Zbawienie jest łaską. Oznacza to, że Bóg udziela zbawienia jako daru nie związanego z żadną zasługą. Jednak przyjęcie zbawienia zależne jest od wolnej woli człowieka i od łaski.</a:t>
            </a:r>
            <a:br>
              <a:rPr lang="pl-PL" sz="1800" b="0" dirty="0" smtClean="0"/>
            </a:br>
            <a:r>
              <a:rPr lang="pl-PL" sz="1800" b="0" dirty="0" smtClean="0"/>
              <a:t/>
            </a:r>
            <a:br>
              <a:rPr lang="pl-PL" sz="1800" b="0" dirty="0" smtClean="0"/>
            </a:br>
            <a:r>
              <a:rPr lang="pl-PL" sz="1800" b="0" dirty="0" smtClean="0"/>
              <a:t>3. Zbawienie jest dziełem Trójcy jako Boga. Co Ojciec przewidział, Syn wykonał. Duch natomiast umacnia człowieka do trwania w zbawczej łasce uświęcającej.</a:t>
            </a:r>
            <a:br>
              <a:rPr lang="pl-PL" sz="1800" b="0" dirty="0" smtClean="0"/>
            </a:br>
            <a:r>
              <a:rPr lang="pl-PL" sz="1800" b="0" dirty="0" smtClean="0"/>
              <a:t/>
            </a:r>
            <a:br>
              <a:rPr lang="pl-PL" sz="1800" b="0" dirty="0" smtClean="0"/>
            </a:br>
            <a:r>
              <a:rPr lang="pl-PL" sz="1800" b="0" dirty="0" smtClean="0"/>
              <a:t>4. Jednym Zbawicielem jest Jezus Chrystus, który będąc jednocześnie i Bogiem, i człowiekiem jako pierwszy zmartwychwstał po swojej dobrowolnej śmierci za wszystkich ludzi. Z tego powodu zbawienie jest ściśle związane z odkupieniem i usprawiedliwieniem.</a:t>
            </a:r>
            <a:br>
              <a:rPr lang="pl-PL" sz="1800" b="0" dirty="0" smtClean="0"/>
            </a:br>
            <a:r>
              <a:rPr lang="pl-PL" sz="1800" b="0" dirty="0" smtClean="0"/>
              <a:t/>
            </a:r>
            <a:br>
              <a:rPr lang="pl-PL" sz="1800" b="0" dirty="0" smtClean="0"/>
            </a:br>
            <a:r>
              <a:rPr lang="pl-PL" sz="1800" b="0" dirty="0" smtClean="0"/>
              <a:t>5. Zbawienie związane jest z nieposłuszeństwem człowieka.</a:t>
            </a:r>
            <a:br>
              <a:rPr lang="pl-PL" sz="1800" b="0" dirty="0" smtClean="0"/>
            </a:br>
            <a:r>
              <a:rPr lang="pl-PL" sz="1800" b="0" dirty="0" smtClean="0"/>
              <a:t/>
            </a:r>
            <a:br>
              <a:rPr lang="pl-PL" sz="1800" b="0" dirty="0" smtClean="0"/>
            </a:br>
            <a:r>
              <a:rPr lang="pl-PL" sz="1800" b="0" dirty="0" smtClean="0"/>
              <a:t>6. Bóg zbawia przez pośrednictwo.</a:t>
            </a:r>
            <a:br>
              <a:rPr lang="pl-PL" sz="1800" b="0" dirty="0" smtClean="0"/>
            </a:br>
            <a:r>
              <a:rPr lang="pl-PL" sz="1800" b="0" dirty="0" smtClean="0"/>
              <a:t/>
            </a:r>
            <a:br>
              <a:rPr lang="pl-PL" sz="1800" b="0" dirty="0" smtClean="0"/>
            </a:br>
            <a:endParaRPr lang="pl-PL" sz="2000" dirty="0">
              <a:effectLst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2920" y="260648"/>
            <a:ext cx="8183880" cy="936104"/>
          </a:xfrm>
        </p:spPr>
        <p:txBody>
          <a:bodyPr/>
          <a:lstStyle/>
          <a:p>
            <a:pPr algn="ctr">
              <a:buNone/>
            </a:pPr>
            <a:r>
              <a:rPr lang="pl-PL" b="1" dirty="0" smtClean="0"/>
              <a:t>Ogólne pojęcie zbawienia</a:t>
            </a:r>
            <a:endParaRPr lang="pl-PL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2920" y="260648"/>
            <a:ext cx="8183880" cy="6120680"/>
          </a:xfrm>
        </p:spPr>
        <p:txBody>
          <a:bodyPr>
            <a:normAutofit fontScale="90000"/>
          </a:bodyPr>
          <a:lstStyle/>
          <a:p>
            <a:r>
              <a:rPr lang="pl-PL" sz="3100" b="0" dirty="0" smtClean="0"/>
              <a:t>Koncepcja </a:t>
            </a:r>
            <a:r>
              <a:rPr lang="pl-PL" sz="3100" dirty="0" smtClean="0"/>
              <a:t>zbawienia</a:t>
            </a:r>
            <a:r>
              <a:rPr lang="pl-PL" sz="3100" b="0" dirty="0" smtClean="0"/>
              <a:t>, czyli wyzwolenia od grzechu i jego konsekwencji, oraz zmartwychwstania do życia wiecznego, jest obecna w chrześcijaństwie i nie ma odpowiednika w judaizmie. </a:t>
            </a:r>
            <a:br>
              <a:rPr lang="pl-PL" sz="3100" b="0" dirty="0" smtClean="0"/>
            </a:br>
            <a:r>
              <a:rPr lang="pl-PL" sz="3100" b="0" dirty="0" smtClean="0"/>
              <a:t/>
            </a:r>
            <a:br>
              <a:rPr lang="pl-PL" sz="3100" b="0" dirty="0" smtClean="0"/>
            </a:br>
            <a:r>
              <a:rPr lang="pl-PL" sz="3100" b="0" dirty="0" smtClean="0"/>
              <a:t>Zbawienie od grzechu jest zbędne w judaizmie, ponieważ judaizm nie twierdzi, że ludzkość jest napiętnowana tzw. „grzechem pierworodnym” i nie uważa, że ludziom potrzebna jest Boska interwencja, aby uniknąć wiecznego potępienia.</a:t>
            </a:r>
            <a:r>
              <a:rPr lang="pl-PL" b="0" dirty="0" smtClean="0"/>
              <a:t/>
            </a:r>
            <a:br>
              <a:rPr lang="pl-PL" b="0" dirty="0" smtClean="0"/>
            </a:b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Innowacja w judaizmie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pl-PL" dirty="0" smtClean="0"/>
              <a:t>Judaizm wobec zbawienia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pl-PL" dirty="0" smtClean="0"/>
              <a:t>Potępienie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 smtClean="0"/>
              <a:t>Gdy Tora lub inne teksty religijne judaizmu mówią  o Bogu jako o Zbawicielu, nie odnoszą się do zbawienia od grzechu, ale mówią o wybawieniu od konkretnych problemów, które dotyczyły Żydów, np. uwolnienia z niewoli egipskiej czy zagrożenia ze strony wrogów.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Judaizm nie uznaje wiecznego potępienia i dusze grzeszników będą – według tradycji – podlegały oczyszczeniu przez krótki okres, a tylko dusze największych zbrodniarzy i grzeszników ulegną trwałemu i całkowitemu unicestwieniu.</a:t>
            </a: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2920" y="188640"/>
            <a:ext cx="8183880" cy="5848510"/>
          </a:xfrm>
        </p:spPr>
        <p:txBody>
          <a:bodyPr>
            <a:normAutofit/>
          </a:bodyPr>
          <a:lstStyle/>
          <a:p>
            <a:pPr algn="ctr"/>
            <a:r>
              <a:rPr lang="pl-PL" dirty="0" smtClean="0"/>
              <a:t>Judaistyczne novum.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1. </a:t>
            </a:r>
            <a:r>
              <a:rPr lang="pl-PL" sz="2400" b="0" dirty="0" smtClean="0"/>
              <a:t>Judaizm uznaje, że człowiek, jako istota obdarzona wolną wolą, ma skłonność zarówno do czynienia zła jak i dobra oraz zdolność do wybierania pomiędzy nimi.</a:t>
            </a:r>
            <a:br>
              <a:rPr lang="pl-PL" sz="2400" b="0" dirty="0" smtClean="0"/>
            </a:br>
            <a:r>
              <a:rPr lang="pl-PL" sz="2400" b="0" dirty="0" smtClean="0"/>
              <a:t>2. Skłonność do czynienia zła jest bardziej naturalna (wynika z przyrodzonego egoizmu) natomiast skłonność do dobra kształtuje się przede wszystkim w wyniku socjalizacji – zaszczepiania w człowieku odpowiednich wartości, które skłaniają go do etycznego postępowania.</a:t>
            </a:r>
            <a:br>
              <a:rPr lang="pl-PL" sz="2400" b="0" dirty="0" smtClean="0"/>
            </a:br>
            <a:r>
              <a:rPr lang="pl-PL" sz="2400" b="0" dirty="0" smtClean="0"/>
              <a:t>3. Każdy jest odpowiedzialny za swoje własne czyny i każdy ma zdolność do bycia człowiekiem porządnym, uczciwym, sprawiedliwym, dobrym.</a:t>
            </a:r>
            <a:endParaRPr lang="pl-PL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 smtClean="0"/>
              <a:t>Jak się zbawić???</a:t>
            </a:r>
            <a:endParaRPr lang="pl-PL" sz="20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pl-PL" sz="2000" dirty="0" smtClean="0"/>
              <a:t>Wypełnianie przykazań jest tym, czego Bóg oczekuje od człowieka. Jeżeli człowiek złamie przykazanie – może uzyskać przebaczenie poprzez skruchę, modlitwę i dobre uczynki.</a:t>
            </a:r>
            <a:endParaRPr lang="pl-PL" sz="2000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pl-PL" dirty="0" smtClean="0"/>
              <a:t>„</a:t>
            </a:r>
            <a:r>
              <a:rPr lang="pl-PL" i="1" dirty="0" smtClean="0"/>
              <a:t>Bo [wszystkie] te przykazania [Tory], które ci nakazuje dziś, nie są dla ciebie tajemnicą ani nie są od ciebie daleko</a:t>
            </a:r>
            <a:r>
              <a:rPr lang="pl-PL" dirty="0" smtClean="0"/>
              <a:t> (…) </a:t>
            </a:r>
            <a:r>
              <a:rPr lang="pl-PL" i="1" dirty="0" smtClean="0"/>
              <a:t>Lecz ta rzecz jest tobie bardzo bliska – jest w twoich ustach, w twoim sercu, żebyś ją wypełniał</a:t>
            </a:r>
            <a:r>
              <a:rPr lang="pl-PL" dirty="0" smtClean="0"/>
              <a:t>” </a:t>
            </a:r>
            <a:r>
              <a:rPr lang="pl-PL" sz="1700" dirty="0" smtClean="0"/>
              <a:t>(</a:t>
            </a:r>
            <a:r>
              <a:rPr lang="pl-PL" sz="1700" dirty="0" err="1" smtClean="0"/>
              <a:t>Pwt</a:t>
            </a:r>
            <a:r>
              <a:rPr lang="pl-PL" sz="1700" dirty="0" smtClean="0"/>
              <a:t> 30, 11. 14)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Cel życia judaisty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Doczesne życie jest najważniejsze. Dlatego dążeniem człowieka powinno być nie czekanie na “świat, który ma nadejść”, ale </a:t>
            </a:r>
            <a:r>
              <a:rPr lang="pl-PL" i="1" dirty="0" err="1" smtClean="0"/>
              <a:t>tikkun</a:t>
            </a:r>
            <a:r>
              <a:rPr lang="pl-PL" i="1" dirty="0" smtClean="0"/>
              <a:t> </a:t>
            </a:r>
            <a:r>
              <a:rPr lang="pl-PL" i="1" dirty="0" err="1" smtClean="0"/>
              <a:t>olam</a:t>
            </a:r>
            <a:r>
              <a:rPr lang="pl-PL" dirty="0" smtClean="0"/>
              <a:t> – „naprawianie” istniejącego, realnego świata, w którym żyjemy. Judaizm głosi, że celem istnienia Żydów jest  „d</a:t>
            </a:r>
            <a:r>
              <a:rPr lang="pl-PL" i="1" dirty="0" smtClean="0"/>
              <a:t>oskonalenie świata poprzez Królestwo Wszechmogącego</a:t>
            </a:r>
            <a:r>
              <a:rPr lang="pl-PL" dirty="0" smtClean="0"/>
              <a:t>" („</a:t>
            </a:r>
            <a:r>
              <a:rPr lang="pl-PL" i="1" dirty="0" err="1" smtClean="0"/>
              <a:t>L’takken</a:t>
            </a:r>
            <a:r>
              <a:rPr lang="pl-PL" i="1" dirty="0" smtClean="0"/>
              <a:t> </a:t>
            </a:r>
            <a:r>
              <a:rPr lang="pl-PL" i="1" dirty="0" err="1" smtClean="0"/>
              <a:t>olam</a:t>
            </a:r>
            <a:r>
              <a:rPr lang="pl-PL" i="1" dirty="0" smtClean="0"/>
              <a:t> </a:t>
            </a:r>
            <a:r>
              <a:rPr lang="pl-PL" i="1" dirty="0" err="1" smtClean="0"/>
              <a:t>b’malkut</a:t>
            </a:r>
            <a:r>
              <a:rPr lang="pl-PL" i="1" dirty="0" smtClean="0"/>
              <a:t> </a:t>
            </a:r>
            <a:r>
              <a:rPr lang="pl-PL" i="1" dirty="0" err="1" smtClean="0"/>
              <a:t>Szaddaj</a:t>
            </a:r>
            <a:r>
              <a:rPr lang="pl-PL" dirty="0" smtClean="0"/>
              <a:t>”).</a:t>
            </a: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Islam bliski chrześcijaństwu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Muzułmanie wierzą, że obecne życie jest tylko próbą przygotowania do następującego po śmierci królestwa egzystencji. Podstawowe zasady Islamu zakładają wiarę w: Dzień Sądu, Zmartwychwstanie, Niebo i Piekło.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Bóg islamu jest bardzo podobny w swoich przymiotach do Boga chrześcijańskiego, różni się natomiast w sposobie zbawienia. </a:t>
            </a:r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69</TotalTime>
  <Words>487</Words>
  <Application>Microsoft Office PowerPoint</Application>
  <PresentationFormat>Pokaz na ekranie (4:3)</PresentationFormat>
  <Paragraphs>37</Paragraphs>
  <Slides>12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Aspekt</vt:lpstr>
      <vt:lpstr>Konferencje dla chcących wiedzieć więcej…</vt:lpstr>
      <vt:lpstr>Zbawienie w różnych tradycjach</vt:lpstr>
      <vt:lpstr>          1. Zbawienie jest stanem, w którym Bóg za sprawą Jezusa przywraca człowieka ze stanu grzechu i śmierci do stanu jedności ze sobą i życia wiecznego.  2. Zbawienie jest łaską. Oznacza to, że Bóg udziela zbawienia jako daru nie związanego z żadną zasługą. Jednak przyjęcie zbawienia zależne jest od wolnej woli człowieka i od łaski.  3. Zbawienie jest dziełem Trójcy jako Boga. Co Ojciec przewidział, Syn wykonał. Duch natomiast umacnia człowieka do trwania w zbawczej łasce uświęcającej.  4. Jednym Zbawicielem jest Jezus Chrystus, który będąc jednocześnie i Bogiem, i człowiekiem jako pierwszy zmartwychwstał po swojej dobrowolnej śmierci za wszystkich ludzi. Z tego powodu zbawienie jest ściśle związane z odkupieniem i usprawiedliwieniem.  5. Zbawienie związane jest z nieposłuszeństwem człowieka.  6. Bóg zbawia przez pośrednictwo.  </vt:lpstr>
      <vt:lpstr>Koncepcja zbawienia, czyli wyzwolenia od grzechu i jego konsekwencji, oraz zmartwychwstania do życia wiecznego, jest obecna w chrześcijaństwie i nie ma odpowiednika w judaizmie.   Zbawienie od grzechu jest zbędne w judaizmie, ponieważ judaizm nie twierdzi, że ludzkość jest napiętnowana tzw. „grzechem pierworodnym” i nie uważa, że ludziom potrzebna jest Boska interwencja, aby uniknąć wiecznego potępienia. </vt:lpstr>
      <vt:lpstr>Innowacja w judaizmie</vt:lpstr>
      <vt:lpstr>Judaistyczne novum. 1. Judaizm uznaje, że człowiek, jako istota obdarzona wolną wolą, ma skłonność zarówno do czynienia zła jak i dobra oraz zdolność do wybierania pomiędzy nimi. 2. Skłonność do czynienia zła jest bardziej naturalna (wynika z przyrodzonego egoizmu) natomiast skłonność do dobra kształtuje się przede wszystkim w wyniku socjalizacji – zaszczepiania w człowieku odpowiednich wartości, które skłaniają go do etycznego postępowania. 3. Każdy jest odpowiedzialny za swoje własne czyny i każdy ma zdolność do bycia człowiekiem porządnym, uczciwym, sprawiedliwym, dobrym.</vt:lpstr>
      <vt:lpstr>Jak się zbawić???</vt:lpstr>
      <vt:lpstr>Cel życia judaisty</vt:lpstr>
      <vt:lpstr>Islam bliski chrześcijaństwu</vt:lpstr>
      <vt:lpstr>Logika Zbawienia</vt:lpstr>
      <vt:lpstr>Życie wieczne w islamie</vt:lpstr>
      <vt:lpstr>Koniec 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Konferencje dla chcących wiedzieć więcej…</dc:title>
  <dc:creator>Adam</dc:creator>
  <cp:lastModifiedBy>Adam</cp:lastModifiedBy>
  <cp:revision>12</cp:revision>
  <dcterms:created xsi:type="dcterms:W3CDTF">2012-03-22T11:11:04Z</dcterms:created>
  <dcterms:modified xsi:type="dcterms:W3CDTF">2012-05-11T15:11:03Z</dcterms:modified>
</cp:coreProperties>
</file>